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Montserrat ExtraLight"/>
      <p:regular r:id="rId30"/>
      <p:bold r:id="rId31"/>
      <p:italic r:id="rId32"/>
      <p:boldItalic r:id="rId33"/>
    </p:embeddedFont>
    <p:embeddedFont>
      <p:font typeface="Montserrat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bold.fntdata"/><Relationship Id="rId30" Type="http://schemas.openxmlformats.org/officeDocument/2006/relationships/font" Target="fonts/MontserratExtraLight-regular.fntdata"/><Relationship Id="rId11" Type="http://schemas.openxmlformats.org/officeDocument/2006/relationships/slide" Target="slides/slide7.xml"/><Relationship Id="rId33" Type="http://schemas.openxmlformats.org/officeDocument/2006/relationships/font" Target="fonts/MontserratExtraLight-boldItalic.fntdata"/><Relationship Id="rId10" Type="http://schemas.openxmlformats.org/officeDocument/2006/relationships/slide" Target="slides/slide6.xml"/><Relationship Id="rId32" Type="http://schemas.openxmlformats.org/officeDocument/2006/relationships/font" Target="fonts/MontserratExtraLight-italic.fntdata"/><Relationship Id="rId13" Type="http://schemas.openxmlformats.org/officeDocument/2006/relationships/slide" Target="slides/slide9.xml"/><Relationship Id="rId35" Type="http://schemas.openxmlformats.org/officeDocument/2006/relationships/font" Target="fonts/MontserratExtraBold-boldItalic.fntdata"/><Relationship Id="rId12" Type="http://schemas.openxmlformats.org/officeDocument/2006/relationships/slide" Target="slides/slide8.xml"/><Relationship Id="rId34" Type="http://schemas.openxmlformats.org/officeDocument/2006/relationships/font" Target="fonts/MontserratExtraBo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0fa4a6904_3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30fa4a6904_3_1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0fa4a6904_3_1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30fa4a6904_3_1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30fa4a6904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30fa4a6904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0fa4a69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30fa4a69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30fa4a6904_3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30fa4a6904_3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30fa4a69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30fa4a69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30fa4a690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30fa4a690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30fa4a69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30fa4a69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0fa4a69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30fa4a69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0fa4a69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0fa4a69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30fa4a6904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30fa4a6904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0fa4a6904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30fa4a6904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6000">
                <a:solidFill>
                  <a:schemeClr val="lt1"/>
                </a:solidFill>
                <a:latin typeface="Montserrat ExtraBold"/>
                <a:ea typeface="Montserrat ExtraBold"/>
                <a:cs typeface="Montserrat ExtraBold"/>
                <a:sym typeface="Montserrat ExtraBold"/>
              </a:rPr>
              <a:t>Demo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hyperlink" Target="https://youtu.be/XsJ37pzegiA?si=WrSmjv6QgaHMD8nM" TargetMode="External"/><Relationship Id="rId4" Type="http://schemas.openxmlformats.org/officeDocument/2006/relationships/hyperlink" Target="http://www.youtube.com/watch?v=XsJ37pzegiA" TargetMode="External"/><Relationship Id="rId5"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070600" y="1470275"/>
            <a:ext cx="5002800" cy="7959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t/>
            </a:r>
            <a:endParaRPr sz="2800"/>
          </a:p>
          <a:p>
            <a:pPr indent="0" lvl="0" marL="0" rtl="0" algn="ctr">
              <a:spcBef>
                <a:spcPts val="0"/>
              </a:spcBef>
              <a:spcAft>
                <a:spcPts val="0"/>
              </a:spcAft>
              <a:buNone/>
            </a:pPr>
            <a:r>
              <a:rPr lang="en" sz="2800"/>
              <a:t>視覺任務規劃與實作</a:t>
            </a:r>
            <a:endParaRPr sz="2800"/>
          </a:p>
        </p:txBody>
      </p:sp>
      <p:sp>
        <p:nvSpPr>
          <p:cNvPr id="159" name="Google Shape;159;p36"/>
          <p:cNvSpPr txBox="1"/>
          <p:nvPr>
            <p:ph idx="1" type="subTitle"/>
          </p:nvPr>
        </p:nvSpPr>
        <p:spPr>
          <a:xfrm>
            <a:off x="2009875" y="3316800"/>
            <a:ext cx="5089800" cy="852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00"/>
              <a:t>A6 偉大，無需多言</a:t>
            </a:r>
            <a:endParaRPr sz="2000"/>
          </a:p>
          <a:p>
            <a:pPr indent="0" lvl="0" marL="0" rtl="0" algn="ctr">
              <a:lnSpc>
                <a:spcPct val="150000"/>
              </a:lnSpc>
              <a:spcBef>
                <a:spcPts val="0"/>
              </a:spcBef>
              <a:spcAft>
                <a:spcPts val="0"/>
              </a:spcAft>
              <a:buNone/>
            </a:pPr>
            <a:r>
              <a:rPr lang="en" sz="1600">
                <a:solidFill>
                  <a:schemeClr val="lt1"/>
                </a:solidFill>
              </a:rPr>
              <a:t>蔡哲偉    蔡旻桓</a:t>
            </a:r>
            <a:r>
              <a:rPr lang="en" sz="1600">
                <a:solidFill>
                  <a:schemeClr val="lt1"/>
                </a:solidFill>
              </a:rPr>
              <a:t>    </a:t>
            </a:r>
            <a:r>
              <a:rPr lang="en" sz="1600">
                <a:solidFill>
                  <a:schemeClr val="lt1"/>
                </a:solidFill>
              </a:rPr>
              <a:t>楊淨雯</a:t>
            </a:r>
            <a:r>
              <a:rPr lang="en" sz="1600">
                <a:solidFill>
                  <a:schemeClr val="lt1"/>
                </a:solidFill>
              </a:rPr>
              <a:t>    </a:t>
            </a:r>
            <a:r>
              <a:rPr lang="en" sz="1600">
                <a:solidFill>
                  <a:schemeClr val="lt1"/>
                </a:solidFill>
              </a:rPr>
              <a:t>賴柏叡</a:t>
            </a:r>
            <a:endParaRPr sz="1600">
              <a:solidFill>
                <a:schemeClr val="lt1"/>
              </a:solidFill>
            </a:endParaRPr>
          </a:p>
          <a:p>
            <a:pPr indent="0" lvl="0" marL="0" rtl="0" algn="ctr">
              <a:spcBef>
                <a:spcPts val="0"/>
              </a:spcBef>
              <a:spcAft>
                <a:spcPts val="0"/>
              </a:spcAft>
              <a:buNone/>
            </a:pPr>
            <a:r>
              <a:t/>
            </a:r>
            <a:endParaRPr/>
          </a:p>
        </p:txBody>
      </p:sp>
      <p:sp>
        <p:nvSpPr>
          <p:cNvPr id="160" name="Google Shape;160;p36"/>
          <p:cNvSpPr txBox="1"/>
          <p:nvPr>
            <p:ph type="ctrTitle"/>
          </p:nvPr>
        </p:nvSpPr>
        <p:spPr>
          <a:xfrm>
            <a:off x="2869998" y="2302585"/>
            <a:ext cx="3404100" cy="5736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200">
                <a:latin typeface="Montserrat ExtraLight"/>
                <a:ea typeface="Montserrat ExtraLight"/>
                <a:cs typeface="Montserrat ExtraLight"/>
                <a:sym typeface="Montserrat ExtraLight"/>
              </a:rPr>
              <a:t>AI 影像視覺任務助理</a:t>
            </a:r>
            <a:endParaRPr b="0" sz="2200">
              <a:latin typeface="Montserrat ExtraLight"/>
              <a:ea typeface="Montserrat ExtraLight"/>
              <a:cs typeface="Montserrat ExtraLight"/>
              <a:sym typeface="Montserrat ExtraLight"/>
            </a:endParaRPr>
          </a:p>
        </p:txBody>
      </p:sp>
      <p:cxnSp>
        <p:nvCxnSpPr>
          <p:cNvPr id="161" name="Google Shape;161;p36"/>
          <p:cNvCxnSpPr/>
          <p:nvPr/>
        </p:nvCxnSpPr>
        <p:spPr>
          <a:xfrm>
            <a:off x="3129783" y="2229505"/>
            <a:ext cx="28845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 Planning</a:t>
            </a:r>
            <a:endParaRPr/>
          </a:p>
        </p:txBody>
      </p:sp>
      <p:cxnSp>
        <p:nvCxnSpPr>
          <p:cNvPr id="278" name="Google Shape;278;p45"/>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9" name="Google Shape;279;p45"/>
          <p:cNvPicPr preferRelativeResize="0"/>
          <p:nvPr/>
        </p:nvPicPr>
        <p:blipFill>
          <a:blip r:embed="rId3">
            <a:alphaModFix/>
          </a:blip>
          <a:stretch>
            <a:fillRect/>
          </a:stretch>
        </p:blipFill>
        <p:spPr>
          <a:xfrm>
            <a:off x="0" y="2577050"/>
            <a:ext cx="9144000" cy="6690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 Planning</a:t>
            </a:r>
            <a:endParaRPr/>
          </a:p>
        </p:txBody>
      </p:sp>
      <p:sp>
        <p:nvSpPr>
          <p:cNvPr id="285" name="Google Shape;285;p46"/>
          <p:cNvSpPr txBox="1"/>
          <p:nvPr>
            <p:ph idx="4" type="title"/>
          </p:nvPr>
        </p:nvSpPr>
        <p:spPr>
          <a:xfrm>
            <a:off x="1010100" y="1955125"/>
            <a:ext cx="35604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Chain-of-Note Prompting</a:t>
            </a:r>
            <a:endParaRPr/>
          </a:p>
        </p:txBody>
      </p:sp>
      <p:cxnSp>
        <p:nvCxnSpPr>
          <p:cNvPr id="286" name="Google Shape;286;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7" name="Google Shape;287;p46"/>
          <p:cNvPicPr preferRelativeResize="0"/>
          <p:nvPr/>
        </p:nvPicPr>
        <p:blipFill>
          <a:blip r:embed="rId3">
            <a:alphaModFix/>
          </a:blip>
          <a:stretch>
            <a:fillRect/>
          </a:stretch>
        </p:blipFill>
        <p:spPr>
          <a:xfrm>
            <a:off x="0" y="1045057"/>
            <a:ext cx="9143999" cy="30533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 Planning</a:t>
            </a:r>
            <a:endParaRPr/>
          </a:p>
        </p:txBody>
      </p:sp>
      <p:cxnSp>
        <p:nvCxnSpPr>
          <p:cNvPr id="293" name="Google Shape;293;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94" name="Google Shape;294;p47"/>
          <p:cNvPicPr preferRelativeResize="0"/>
          <p:nvPr/>
        </p:nvPicPr>
        <p:blipFill>
          <a:blip r:embed="rId3">
            <a:alphaModFix/>
          </a:blip>
          <a:stretch>
            <a:fillRect/>
          </a:stretch>
        </p:blipFill>
        <p:spPr>
          <a:xfrm>
            <a:off x="4226725" y="2457525"/>
            <a:ext cx="4768125" cy="2321250"/>
          </a:xfrm>
          <a:prstGeom prst="rect">
            <a:avLst/>
          </a:prstGeom>
          <a:noFill/>
          <a:ln>
            <a:noFill/>
          </a:ln>
        </p:spPr>
      </p:pic>
      <p:pic>
        <p:nvPicPr>
          <p:cNvPr id="295" name="Google Shape;295;p47"/>
          <p:cNvPicPr preferRelativeResize="0"/>
          <p:nvPr/>
        </p:nvPicPr>
        <p:blipFill>
          <a:blip r:embed="rId4">
            <a:alphaModFix/>
          </a:blip>
          <a:stretch>
            <a:fillRect/>
          </a:stretch>
        </p:blipFill>
        <p:spPr>
          <a:xfrm>
            <a:off x="382125" y="1326500"/>
            <a:ext cx="3771394" cy="3452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Radar chart</a:t>
            </a:r>
            <a:endParaRPr/>
          </a:p>
        </p:txBody>
      </p:sp>
      <p:cxnSp>
        <p:nvCxnSpPr>
          <p:cNvPr id="301" name="Google Shape;301;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2" name="Google Shape;302;p48"/>
          <p:cNvPicPr preferRelativeResize="0"/>
          <p:nvPr/>
        </p:nvPicPr>
        <p:blipFill>
          <a:blip r:embed="rId3">
            <a:alphaModFix/>
          </a:blip>
          <a:stretch>
            <a:fillRect/>
          </a:stretch>
        </p:blipFill>
        <p:spPr>
          <a:xfrm>
            <a:off x="981350" y="1259175"/>
            <a:ext cx="3452276" cy="3452276"/>
          </a:xfrm>
          <a:prstGeom prst="rect">
            <a:avLst/>
          </a:prstGeom>
          <a:noFill/>
          <a:ln>
            <a:noFill/>
          </a:ln>
        </p:spPr>
      </p:pic>
      <p:pic>
        <p:nvPicPr>
          <p:cNvPr id="303" name="Google Shape;303;p48"/>
          <p:cNvPicPr preferRelativeResize="0"/>
          <p:nvPr/>
        </p:nvPicPr>
        <p:blipFill>
          <a:blip r:embed="rId4">
            <a:alphaModFix/>
          </a:blip>
          <a:stretch>
            <a:fillRect/>
          </a:stretch>
        </p:blipFill>
        <p:spPr>
          <a:xfrm>
            <a:off x="5014376" y="1259175"/>
            <a:ext cx="3464179" cy="3452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Next.js UI</a:t>
            </a:r>
            <a:endParaRPr/>
          </a:p>
        </p:txBody>
      </p:sp>
      <p:cxnSp>
        <p:nvCxnSpPr>
          <p:cNvPr id="309" name="Google Shape;309;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10" name="Google Shape;310;p49"/>
          <p:cNvPicPr preferRelativeResize="0"/>
          <p:nvPr/>
        </p:nvPicPr>
        <p:blipFill>
          <a:blip r:embed="rId3">
            <a:alphaModFix/>
          </a:blip>
          <a:stretch>
            <a:fillRect/>
          </a:stretch>
        </p:blipFill>
        <p:spPr>
          <a:xfrm>
            <a:off x="2858975" y="494975"/>
            <a:ext cx="5072611" cy="452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0"/>
          <p:cNvSpPr txBox="1"/>
          <p:nvPr>
            <p:ph type="title"/>
          </p:nvPr>
        </p:nvSpPr>
        <p:spPr>
          <a:xfrm>
            <a:off x="3680675" y="3593500"/>
            <a:ext cx="2764200" cy="62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5900"/>
              <a:t>Demo</a:t>
            </a:r>
            <a:endParaRPr sz="5500"/>
          </a:p>
        </p:txBody>
      </p:sp>
      <p:sp>
        <p:nvSpPr>
          <p:cNvPr id="316" name="Google Shape;316;p5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17" name="Google Shape;317;p5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61025" y="552375"/>
            <a:ext cx="2786700" cy="28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latin typeface="Montserrat"/>
                <a:ea typeface="Montserrat"/>
                <a:cs typeface="Montserrat"/>
                <a:sym typeface="Montserrat"/>
              </a:rPr>
              <a:t>Demo</a:t>
            </a:r>
            <a:endParaRPr sz="5400">
              <a:latin typeface="Montserrat"/>
              <a:ea typeface="Montserrat"/>
              <a:cs typeface="Montserrat"/>
              <a:sym typeface="Montserrat"/>
            </a:endParaRPr>
          </a:p>
        </p:txBody>
      </p:sp>
      <p:cxnSp>
        <p:nvCxnSpPr>
          <p:cNvPr id="323" name="Google Shape;323;p51"/>
          <p:cNvCxnSpPr/>
          <p:nvPr/>
        </p:nvCxnSpPr>
        <p:spPr>
          <a:xfrm>
            <a:off x="704155" y="841132"/>
            <a:ext cx="1509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4" name="Google Shape;324;p51"/>
          <p:cNvSpPr txBox="1"/>
          <p:nvPr>
            <p:ph type="title"/>
          </p:nvPr>
        </p:nvSpPr>
        <p:spPr>
          <a:xfrm>
            <a:off x="4914900" y="4716250"/>
            <a:ext cx="3835200" cy="42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latin typeface="Arial"/>
                <a:ea typeface="Arial"/>
                <a:cs typeface="Arial"/>
                <a:sym typeface="Arial"/>
                <a:hlinkClick r:id="rId3"/>
              </a:rPr>
              <a:t>https://youtu.be/XsJ37pzegiA?si=WrSmjv6QgaHMD8nM</a:t>
            </a:r>
            <a:endParaRPr sz="5600"/>
          </a:p>
        </p:txBody>
      </p:sp>
      <p:pic>
        <p:nvPicPr>
          <p:cNvPr id="325" name="Google Shape;325;p51" title="tsmc hackerrank偉大不需多言">
            <a:hlinkClick r:id="rId4"/>
          </p:cNvPr>
          <p:cNvPicPr preferRelativeResize="0"/>
          <p:nvPr/>
        </p:nvPicPr>
        <p:blipFill>
          <a:blip r:embed="rId5">
            <a:alphaModFix/>
          </a:blip>
          <a:stretch>
            <a:fillRect/>
          </a:stretch>
        </p:blipFill>
        <p:spPr>
          <a:xfrm>
            <a:off x="1698975" y="957675"/>
            <a:ext cx="6681914" cy="375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2"/>
          <p:cNvSpPr txBox="1"/>
          <p:nvPr>
            <p:ph type="ctrTitle"/>
          </p:nvPr>
        </p:nvSpPr>
        <p:spPr>
          <a:xfrm>
            <a:off x="4542925" y="1961600"/>
            <a:ext cx="40560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4000"/>
              <a:t>THANKS</a:t>
            </a:r>
            <a:endParaRPr b="0" sz="4000"/>
          </a:p>
          <a:p>
            <a:pPr indent="0" lvl="0" marL="0" rtl="0" algn="l">
              <a:spcBef>
                <a:spcPts val="0"/>
              </a:spcBef>
              <a:spcAft>
                <a:spcPts val="0"/>
              </a:spcAft>
              <a:buNone/>
            </a:pPr>
            <a:r>
              <a:rPr b="0" lang="en" sz="3200"/>
              <a:t>FOR LISTENING!</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67" name="Google Shape;167;p37"/>
          <p:cNvSpPr txBox="1"/>
          <p:nvPr>
            <p:ph type="title"/>
          </p:nvPr>
        </p:nvSpPr>
        <p:spPr>
          <a:xfrm>
            <a:off x="3538497" y="2913600"/>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System Architecture</a:t>
            </a:r>
            <a:endParaRPr/>
          </a:p>
        </p:txBody>
      </p:sp>
      <p:sp>
        <p:nvSpPr>
          <p:cNvPr id="168" name="Google Shape;168;p37"/>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169" name="Google Shape;169;p37"/>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Story</a:t>
            </a:r>
            <a:endParaRPr/>
          </a:p>
        </p:txBody>
      </p:sp>
      <p:sp>
        <p:nvSpPr>
          <p:cNvPr id="170" name="Google Shape;170;p37"/>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71" name="Google Shape;171;p37"/>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cxnSp>
        <p:nvCxnSpPr>
          <p:cNvPr id="172" name="Google Shape;172;p37"/>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3" name="Google Shape;173;p37"/>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174" name="Google Shape;174;p37"/>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ph type="title"/>
          </p:nvPr>
        </p:nvSpPr>
        <p:spPr>
          <a:xfrm>
            <a:off x="3762670" y="3482550"/>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User Story</a:t>
            </a:r>
            <a:endParaRPr/>
          </a:p>
        </p:txBody>
      </p:sp>
      <p:sp>
        <p:nvSpPr>
          <p:cNvPr id="180" name="Google Shape;180;p38"/>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181" name="Google Shape;181;p38"/>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Story</a:t>
            </a:r>
            <a:endParaRPr>
              <a:solidFill>
                <a:schemeClr val="accent1"/>
              </a:solidFill>
            </a:endParaRPr>
          </a:p>
        </p:txBody>
      </p:sp>
      <p:cxnSp>
        <p:nvCxnSpPr>
          <p:cNvPr id="187" name="Google Shape;187;p3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88" name="Google Shape;188;p39"/>
          <p:cNvPicPr preferRelativeResize="0"/>
          <p:nvPr/>
        </p:nvPicPr>
        <p:blipFill>
          <a:blip r:embed="rId3">
            <a:alphaModFix/>
          </a:blip>
          <a:stretch>
            <a:fillRect/>
          </a:stretch>
        </p:blipFill>
        <p:spPr>
          <a:xfrm>
            <a:off x="1277175" y="1272950"/>
            <a:ext cx="879600" cy="819850"/>
          </a:xfrm>
          <a:prstGeom prst="rect">
            <a:avLst/>
          </a:prstGeom>
          <a:noFill/>
          <a:ln>
            <a:noFill/>
          </a:ln>
        </p:spPr>
      </p:pic>
      <p:sp>
        <p:nvSpPr>
          <p:cNvPr id="189" name="Google Shape;189;p39"/>
          <p:cNvSpPr txBox="1"/>
          <p:nvPr/>
        </p:nvSpPr>
        <p:spPr>
          <a:xfrm>
            <a:off x="1317885" y="2246575"/>
            <a:ext cx="10464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1C232"/>
                </a:solidFill>
                <a:latin typeface="Calibri"/>
                <a:ea typeface="Calibri"/>
                <a:cs typeface="Calibri"/>
                <a:sym typeface="Calibri"/>
              </a:rPr>
              <a:t>Bob</a:t>
            </a:r>
            <a:endParaRPr b="1" sz="2200">
              <a:solidFill>
                <a:srgbClr val="F1C232"/>
              </a:solidFill>
              <a:latin typeface="Calibri"/>
              <a:ea typeface="Calibri"/>
              <a:cs typeface="Calibri"/>
              <a:sym typeface="Calibri"/>
            </a:endParaRPr>
          </a:p>
        </p:txBody>
      </p:sp>
      <p:pic>
        <p:nvPicPr>
          <p:cNvPr id="190" name="Google Shape;190;p39"/>
          <p:cNvPicPr preferRelativeResize="0"/>
          <p:nvPr/>
        </p:nvPicPr>
        <p:blipFill>
          <a:blip r:embed="rId4">
            <a:alphaModFix/>
          </a:blip>
          <a:stretch>
            <a:fillRect/>
          </a:stretch>
        </p:blipFill>
        <p:spPr>
          <a:xfrm>
            <a:off x="1170705" y="2857300"/>
            <a:ext cx="1141645" cy="1136900"/>
          </a:xfrm>
          <a:prstGeom prst="rect">
            <a:avLst/>
          </a:prstGeom>
          <a:noFill/>
          <a:ln>
            <a:noFill/>
          </a:ln>
        </p:spPr>
      </p:pic>
      <p:sp>
        <p:nvSpPr>
          <p:cNvPr id="191" name="Google Shape;191;p39"/>
          <p:cNvSpPr txBox="1"/>
          <p:nvPr/>
        </p:nvSpPr>
        <p:spPr>
          <a:xfrm>
            <a:off x="1277175" y="4252138"/>
            <a:ext cx="2862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rgbClr val="F1C232"/>
                </a:solidFill>
                <a:latin typeface="Calibri"/>
                <a:ea typeface="Calibri"/>
                <a:cs typeface="Calibri"/>
                <a:sym typeface="Calibri"/>
              </a:rPr>
              <a:t>Visa</a:t>
            </a:r>
            <a:endParaRPr b="1" sz="2200">
              <a:solidFill>
                <a:srgbClr val="F1C232"/>
              </a:solidFill>
              <a:latin typeface="Calibri"/>
              <a:ea typeface="Calibri"/>
              <a:cs typeface="Calibri"/>
              <a:sym typeface="Calibri"/>
            </a:endParaRPr>
          </a:p>
        </p:txBody>
      </p:sp>
      <p:sp>
        <p:nvSpPr>
          <p:cNvPr id="192" name="Google Shape;192;p39"/>
          <p:cNvSpPr txBox="1"/>
          <p:nvPr/>
        </p:nvSpPr>
        <p:spPr>
          <a:xfrm>
            <a:off x="859713" y="2017650"/>
            <a:ext cx="171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Calibri"/>
                <a:ea typeface="Calibri"/>
                <a:cs typeface="Calibri"/>
                <a:sym typeface="Calibri"/>
              </a:rPr>
              <a:t>Vision engineer</a:t>
            </a:r>
            <a:endParaRPr b="1" sz="1800">
              <a:solidFill>
                <a:schemeClr val="lt1"/>
              </a:solidFill>
              <a:latin typeface="Calibri"/>
              <a:ea typeface="Calibri"/>
              <a:cs typeface="Calibri"/>
              <a:sym typeface="Calibri"/>
            </a:endParaRPr>
          </a:p>
        </p:txBody>
      </p:sp>
      <p:sp>
        <p:nvSpPr>
          <p:cNvPr id="193" name="Google Shape;193;p39"/>
          <p:cNvSpPr txBox="1"/>
          <p:nvPr/>
        </p:nvSpPr>
        <p:spPr>
          <a:xfrm>
            <a:off x="695750" y="3994200"/>
            <a:ext cx="247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Calibri"/>
                <a:ea typeface="Calibri"/>
                <a:cs typeface="Calibri"/>
                <a:sym typeface="Calibri"/>
              </a:rPr>
              <a:t>Vision </a:t>
            </a:r>
            <a:r>
              <a:rPr b="1" lang="en" sz="1800">
                <a:solidFill>
                  <a:schemeClr val="lt1"/>
                </a:solidFill>
                <a:latin typeface="Calibri"/>
                <a:ea typeface="Calibri"/>
                <a:cs typeface="Calibri"/>
                <a:sym typeface="Calibri"/>
              </a:rPr>
              <a:t>Supported</a:t>
            </a:r>
            <a:r>
              <a:rPr b="1" lang="en" sz="1800">
                <a:solidFill>
                  <a:schemeClr val="lt1"/>
                </a:solidFill>
                <a:latin typeface="Calibri"/>
                <a:ea typeface="Calibri"/>
                <a:cs typeface="Calibri"/>
                <a:sym typeface="Calibri"/>
              </a:rPr>
              <a:t> Agent</a:t>
            </a:r>
            <a:endParaRPr b="1" sz="1800">
              <a:solidFill>
                <a:schemeClr val="lt1"/>
              </a:solidFill>
              <a:latin typeface="Calibri"/>
              <a:ea typeface="Calibri"/>
              <a:cs typeface="Calibri"/>
              <a:sym typeface="Calibri"/>
            </a:endParaRPr>
          </a:p>
        </p:txBody>
      </p:sp>
      <p:sp>
        <p:nvSpPr>
          <p:cNvPr id="194" name="Google Shape;194;p39"/>
          <p:cNvSpPr txBox="1"/>
          <p:nvPr/>
        </p:nvSpPr>
        <p:spPr>
          <a:xfrm>
            <a:off x="3200400" y="1272950"/>
            <a:ext cx="4865100" cy="3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1C232"/>
                </a:solidFill>
                <a:latin typeface="Montserrat"/>
                <a:ea typeface="Montserrat"/>
                <a:cs typeface="Montserrat"/>
                <a:sym typeface="Montserrat"/>
              </a:rPr>
              <a:t>Bob:</a:t>
            </a:r>
            <a:endParaRPr sz="1800">
              <a:solidFill>
                <a:srgbClr val="F1C232"/>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1200">
                <a:solidFill>
                  <a:schemeClr val="lt1"/>
                </a:solidFill>
                <a:latin typeface="Montserrat"/>
                <a:ea typeface="Montserrat"/>
                <a:cs typeface="Montserrat"/>
                <a:sym typeface="Montserrat"/>
              </a:rPr>
              <a:t>      </a:t>
            </a:r>
            <a:r>
              <a:rPr lang="en" sz="1300">
                <a:solidFill>
                  <a:schemeClr val="lt1"/>
                </a:solidFill>
                <a:latin typeface="Montserrat"/>
                <a:ea typeface="Montserrat"/>
                <a:cs typeface="Montserrat"/>
                <a:sym typeface="Montserrat"/>
              </a:rPr>
              <a:t> “This takes way too much time! We have to write code line by line to detect defects in the chips, which is not only tedious but also prone to errors. And every time the product specifications change, we have to readjust the algorithm all over again—it's really frustrating... 😩”</a:t>
            </a:r>
            <a:endParaRPr sz="13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1C232"/>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1C232"/>
              </a:solidFill>
              <a:latin typeface="Montserrat"/>
              <a:ea typeface="Montserrat"/>
              <a:cs typeface="Montserrat"/>
              <a:sym typeface="Montserrat"/>
            </a:endParaRPr>
          </a:p>
          <a:p>
            <a:pPr indent="0" lvl="0" marL="0" rtl="0" algn="l">
              <a:spcBef>
                <a:spcPts val="0"/>
              </a:spcBef>
              <a:spcAft>
                <a:spcPts val="0"/>
              </a:spcAft>
              <a:buNone/>
            </a:pPr>
            <a:r>
              <a:rPr lang="en" sz="1800">
                <a:solidFill>
                  <a:srgbClr val="F1C232"/>
                </a:solidFill>
                <a:latin typeface="Montserrat"/>
                <a:ea typeface="Montserrat"/>
                <a:cs typeface="Montserrat"/>
                <a:sym typeface="Montserrat"/>
              </a:rPr>
              <a:t>Visa:</a:t>
            </a:r>
            <a:endParaRPr sz="1800">
              <a:solidFill>
                <a:srgbClr val="F1C232"/>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1C232"/>
              </a:solidFill>
              <a:latin typeface="Montserrat"/>
              <a:ea typeface="Montserrat"/>
              <a:cs typeface="Montserrat"/>
              <a:sym typeface="Montserrat"/>
            </a:endParaRPr>
          </a:p>
          <a:p>
            <a:pPr indent="0" lvl="0" marL="0" rtl="0" algn="l">
              <a:spcBef>
                <a:spcPts val="0"/>
              </a:spcBef>
              <a:spcAft>
                <a:spcPts val="0"/>
              </a:spcAft>
              <a:buNone/>
            </a:pPr>
            <a:r>
              <a:rPr lang="en" sz="1800">
                <a:solidFill>
                  <a:srgbClr val="F1C232"/>
                </a:solidFill>
                <a:latin typeface="Montserrat"/>
                <a:ea typeface="Montserrat"/>
                <a:cs typeface="Montserrat"/>
                <a:sym typeface="Montserrat"/>
              </a:rPr>
              <a:t>  </a:t>
            </a:r>
            <a:r>
              <a:rPr lang="en" sz="1800">
                <a:solidFill>
                  <a:schemeClr val="lt1"/>
                </a:solidFill>
                <a:latin typeface="Montserrat"/>
                <a:ea typeface="Montserrat"/>
                <a:cs typeface="Montserrat"/>
                <a:sym typeface="Montserrat"/>
              </a:rPr>
              <a:t> “ It’s my show time”</a:t>
            </a:r>
            <a:endParaRPr sz="1800">
              <a:solidFill>
                <a:schemeClr val="lt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0"/>
          <p:cNvSpPr txBox="1"/>
          <p:nvPr>
            <p:ph type="title"/>
          </p:nvPr>
        </p:nvSpPr>
        <p:spPr>
          <a:xfrm>
            <a:off x="3610750" y="3316600"/>
            <a:ext cx="3609000" cy="87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t>System Architecture</a:t>
            </a:r>
            <a:endParaRPr sz="4400"/>
          </a:p>
        </p:txBody>
      </p:sp>
      <p:sp>
        <p:nvSpPr>
          <p:cNvPr id="200" name="Google Shape;200;p40"/>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201" name="Google Shape;201;p40"/>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OVERVIEW</a:t>
            </a:r>
            <a:endParaRPr/>
          </a:p>
        </p:txBody>
      </p:sp>
      <p:cxnSp>
        <p:nvCxnSpPr>
          <p:cNvPr id="207" name="Google Shape;207;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08" name="Google Shape;208;p41"/>
          <p:cNvPicPr preferRelativeResize="0"/>
          <p:nvPr/>
        </p:nvPicPr>
        <p:blipFill>
          <a:blip r:embed="rId3">
            <a:alphaModFix/>
          </a:blip>
          <a:stretch>
            <a:fillRect/>
          </a:stretch>
        </p:blipFill>
        <p:spPr>
          <a:xfrm>
            <a:off x="520150" y="1195925"/>
            <a:ext cx="8407874" cy="345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a:t>
            </a:r>
            <a:endParaRPr/>
          </a:p>
        </p:txBody>
      </p:sp>
      <p:sp>
        <p:nvSpPr>
          <p:cNvPr id="214" name="Google Shape;214;p42"/>
          <p:cNvSpPr txBox="1"/>
          <p:nvPr>
            <p:ph idx="2" type="title"/>
          </p:nvPr>
        </p:nvSpPr>
        <p:spPr>
          <a:xfrm>
            <a:off x="-8744" y="2356289"/>
            <a:ext cx="1666200" cy="5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Dino</a:t>
            </a:r>
            <a:endParaRPr/>
          </a:p>
        </p:txBody>
      </p:sp>
      <p:sp>
        <p:nvSpPr>
          <p:cNvPr id="215" name="Google Shape;215;p42"/>
          <p:cNvSpPr txBox="1"/>
          <p:nvPr>
            <p:ph idx="1" type="subTitle"/>
          </p:nvPr>
        </p:nvSpPr>
        <p:spPr>
          <a:xfrm>
            <a:off x="-8742" y="2839419"/>
            <a:ext cx="1666200" cy="11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Detect objects in an image using natural language descriptions.</a:t>
            </a:r>
            <a:endParaRPr/>
          </a:p>
        </p:txBody>
      </p:sp>
      <p:sp>
        <p:nvSpPr>
          <p:cNvPr id="216" name="Google Shape;216;p42"/>
          <p:cNvSpPr txBox="1"/>
          <p:nvPr>
            <p:ph idx="3" type="title"/>
          </p:nvPr>
        </p:nvSpPr>
        <p:spPr>
          <a:xfrm>
            <a:off x="1877138" y="2356289"/>
            <a:ext cx="1666200" cy="5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cv2</a:t>
            </a:r>
            <a:endParaRPr/>
          </a:p>
        </p:txBody>
      </p:sp>
      <p:sp>
        <p:nvSpPr>
          <p:cNvPr id="217" name="Google Shape;217;p42"/>
          <p:cNvSpPr txBox="1"/>
          <p:nvPr>
            <p:ph idx="4" type="subTitle"/>
          </p:nvPr>
        </p:nvSpPr>
        <p:spPr>
          <a:xfrm>
            <a:off x="1877140" y="2839419"/>
            <a:ext cx="1666200" cy="11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Designed a function using CV2 to solve the rotation problem.</a:t>
            </a:r>
            <a:endParaRPr/>
          </a:p>
        </p:txBody>
      </p:sp>
      <p:sp>
        <p:nvSpPr>
          <p:cNvPr id="218" name="Google Shape;218;p42"/>
          <p:cNvSpPr txBox="1"/>
          <p:nvPr>
            <p:ph idx="5" type="title"/>
          </p:nvPr>
        </p:nvSpPr>
        <p:spPr>
          <a:xfrm>
            <a:off x="3763019" y="2356289"/>
            <a:ext cx="1666200" cy="5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SAM2</a:t>
            </a:r>
            <a:endParaRPr/>
          </a:p>
        </p:txBody>
      </p:sp>
      <p:sp>
        <p:nvSpPr>
          <p:cNvPr id="219" name="Google Shape;219;p42"/>
          <p:cNvSpPr txBox="1"/>
          <p:nvPr>
            <p:ph idx="6" type="subTitle"/>
          </p:nvPr>
        </p:nvSpPr>
        <p:spPr>
          <a:xfrm>
            <a:off x="3763022" y="2839419"/>
            <a:ext cx="1666200" cy="11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Segment Anything Model</a:t>
            </a:r>
            <a:endParaRPr/>
          </a:p>
        </p:txBody>
      </p:sp>
      <p:sp>
        <p:nvSpPr>
          <p:cNvPr id="220" name="Google Shape;220;p42"/>
          <p:cNvSpPr txBox="1"/>
          <p:nvPr>
            <p:ph idx="7" type="title"/>
          </p:nvPr>
        </p:nvSpPr>
        <p:spPr>
          <a:xfrm>
            <a:off x="5648901" y="2356289"/>
            <a:ext cx="1666200" cy="5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Diffusion</a:t>
            </a:r>
            <a:endParaRPr/>
          </a:p>
        </p:txBody>
      </p:sp>
      <p:sp>
        <p:nvSpPr>
          <p:cNvPr id="221" name="Google Shape;221;p42"/>
          <p:cNvSpPr txBox="1"/>
          <p:nvPr>
            <p:ph idx="8" type="subTitle"/>
          </p:nvPr>
        </p:nvSpPr>
        <p:spPr>
          <a:xfrm>
            <a:off x="5648904" y="2839419"/>
            <a:ext cx="1666200" cy="11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Used for image generation and inpainting</a:t>
            </a:r>
            <a:endParaRPr/>
          </a:p>
        </p:txBody>
      </p:sp>
      <p:sp>
        <p:nvSpPr>
          <p:cNvPr id="222" name="Google Shape;222;p42"/>
          <p:cNvSpPr/>
          <p:nvPr/>
        </p:nvSpPr>
        <p:spPr>
          <a:xfrm>
            <a:off x="389579" y="1386425"/>
            <a:ext cx="869400" cy="832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2"/>
          <p:cNvSpPr/>
          <p:nvPr/>
        </p:nvSpPr>
        <p:spPr>
          <a:xfrm>
            <a:off x="2275461" y="1386425"/>
            <a:ext cx="869400" cy="832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2"/>
          <p:cNvSpPr/>
          <p:nvPr/>
        </p:nvSpPr>
        <p:spPr>
          <a:xfrm>
            <a:off x="6047249" y="1386425"/>
            <a:ext cx="869400" cy="832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2"/>
          <p:cNvSpPr/>
          <p:nvPr/>
        </p:nvSpPr>
        <p:spPr>
          <a:xfrm>
            <a:off x="4161355" y="1386425"/>
            <a:ext cx="869400" cy="832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7" name="Google Shape;227;p42"/>
          <p:cNvSpPr/>
          <p:nvPr/>
        </p:nvSpPr>
        <p:spPr>
          <a:xfrm>
            <a:off x="4382982" y="1598830"/>
            <a:ext cx="426371" cy="40780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42"/>
          <p:cNvGrpSpPr/>
          <p:nvPr/>
        </p:nvGrpSpPr>
        <p:grpSpPr>
          <a:xfrm>
            <a:off x="6276937" y="1616125"/>
            <a:ext cx="407893" cy="373365"/>
            <a:chOff x="7441465" y="2302860"/>
            <a:chExt cx="342192" cy="327140"/>
          </a:xfrm>
        </p:grpSpPr>
        <p:sp>
          <p:nvSpPr>
            <p:cNvPr id="229" name="Google Shape;229;p42"/>
            <p:cNvSpPr/>
            <p:nvPr/>
          </p:nvSpPr>
          <p:spPr>
            <a:xfrm>
              <a:off x="7441465" y="2337727"/>
              <a:ext cx="299862" cy="292273"/>
            </a:xfrm>
            <a:custGeom>
              <a:rect b="b" l="l" r="r" t="t"/>
              <a:pathLst>
                <a:path extrusionOk="0" h="9204" w="9443">
                  <a:moveTo>
                    <a:pt x="8169" y="0"/>
                  </a:moveTo>
                  <a:cubicBezTo>
                    <a:pt x="7835" y="0"/>
                    <a:pt x="7514" y="131"/>
                    <a:pt x="7276" y="370"/>
                  </a:cubicBezTo>
                  <a:lnTo>
                    <a:pt x="6406" y="1251"/>
                  </a:lnTo>
                  <a:cubicBezTo>
                    <a:pt x="6347" y="1310"/>
                    <a:pt x="6347" y="1417"/>
                    <a:pt x="6406" y="1489"/>
                  </a:cubicBezTo>
                  <a:cubicBezTo>
                    <a:pt x="6436" y="1518"/>
                    <a:pt x="6475" y="1533"/>
                    <a:pt x="6517" y="1533"/>
                  </a:cubicBezTo>
                  <a:cubicBezTo>
                    <a:pt x="6558" y="1533"/>
                    <a:pt x="6603" y="1518"/>
                    <a:pt x="6645" y="1489"/>
                  </a:cubicBezTo>
                  <a:lnTo>
                    <a:pt x="7514" y="608"/>
                  </a:lnTo>
                  <a:cubicBezTo>
                    <a:pt x="7692" y="429"/>
                    <a:pt x="7930" y="346"/>
                    <a:pt x="8169" y="346"/>
                  </a:cubicBezTo>
                  <a:cubicBezTo>
                    <a:pt x="8430" y="346"/>
                    <a:pt x="8645" y="453"/>
                    <a:pt x="8823" y="608"/>
                  </a:cubicBezTo>
                  <a:cubicBezTo>
                    <a:pt x="9014" y="786"/>
                    <a:pt x="9097" y="1024"/>
                    <a:pt x="9097" y="1263"/>
                  </a:cubicBezTo>
                  <a:cubicBezTo>
                    <a:pt x="9097" y="1501"/>
                    <a:pt x="8990" y="1739"/>
                    <a:pt x="8823" y="1917"/>
                  </a:cubicBezTo>
                  <a:lnTo>
                    <a:pt x="7621" y="3132"/>
                  </a:lnTo>
                  <a:cubicBezTo>
                    <a:pt x="7502" y="2834"/>
                    <a:pt x="7323" y="2560"/>
                    <a:pt x="7109" y="2334"/>
                  </a:cubicBezTo>
                  <a:cubicBezTo>
                    <a:pt x="6639" y="1870"/>
                    <a:pt x="6022" y="1638"/>
                    <a:pt x="5408" y="1638"/>
                  </a:cubicBezTo>
                  <a:cubicBezTo>
                    <a:pt x="4793" y="1638"/>
                    <a:pt x="4180" y="1870"/>
                    <a:pt x="3716" y="2334"/>
                  </a:cubicBezTo>
                  <a:lnTo>
                    <a:pt x="941" y="5108"/>
                  </a:lnTo>
                  <a:cubicBezTo>
                    <a:pt x="1" y="6049"/>
                    <a:pt x="1" y="7561"/>
                    <a:pt x="941" y="8502"/>
                  </a:cubicBezTo>
                  <a:cubicBezTo>
                    <a:pt x="1406" y="8966"/>
                    <a:pt x="2025" y="9204"/>
                    <a:pt x="2644" y="9204"/>
                  </a:cubicBezTo>
                  <a:cubicBezTo>
                    <a:pt x="3251" y="9204"/>
                    <a:pt x="3870" y="8966"/>
                    <a:pt x="4335" y="8502"/>
                  </a:cubicBezTo>
                  <a:lnTo>
                    <a:pt x="5811" y="7025"/>
                  </a:lnTo>
                  <a:cubicBezTo>
                    <a:pt x="5871" y="6966"/>
                    <a:pt x="5871" y="6858"/>
                    <a:pt x="5811" y="6787"/>
                  </a:cubicBezTo>
                  <a:cubicBezTo>
                    <a:pt x="5783" y="6778"/>
                    <a:pt x="5750" y="6772"/>
                    <a:pt x="5716" y="6772"/>
                  </a:cubicBezTo>
                  <a:cubicBezTo>
                    <a:pt x="5662" y="6772"/>
                    <a:pt x="5605" y="6786"/>
                    <a:pt x="5561" y="6823"/>
                  </a:cubicBezTo>
                  <a:lnTo>
                    <a:pt x="4085" y="8299"/>
                  </a:lnTo>
                  <a:cubicBezTo>
                    <a:pt x="3692" y="8680"/>
                    <a:pt x="3180" y="8906"/>
                    <a:pt x="2620" y="8906"/>
                  </a:cubicBezTo>
                  <a:cubicBezTo>
                    <a:pt x="2073" y="8906"/>
                    <a:pt x="1549" y="8692"/>
                    <a:pt x="1168" y="8299"/>
                  </a:cubicBezTo>
                  <a:cubicBezTo>
                    <a:pt x="358" y="7489"/>
                    <a:pt x="358" y="6180"/>
                    <a:pt x="1168" y="5358"/>
                  </a:cubicBezTo>
                  <a:lnTo>
                    <a:pt x="3930" y="2596"/>
                  </a:lnTo>
                  <a:cubicBezTo>
                    <a:pt x="4323" y="2203"/>
                    <a:pt x="4847" y="1977"/>
                    <a:pt x="5394" y="1977"/>
                  </a:cubicBezTo>
                  <a:cubicBezTo>
                    <a:pt x="5942" y="1977"/>
                    <a:pt x="6466" y="2191"/>
                    <a:pt x="6847" y="2596"/>
                  </a:cubicBezTo>
                  <a:cubicBezTo>
                    <a:pt x="7073" y="2822"/>
                    <a:pt x="7252" y="3096"/>
                    <a:pt x="7359" y="3394"/>
                  </a:cubicBezTo>
                  <a:lnTo>
                    <a:pt x="6049" y="4703"/>
                  </a:lnTo>
                  <a:cubicBezTo>
                    <a:pt x="5871" y="4882"/>
                    <a:pt x="5633" y="4977"/>
                    <a:pt x="5394" y="4977"/>
                  </a:cubicBezTo>
                  <a:cubicBezTo>
                    <a:pt x="5156" y="4977"/>
                    <a:pt x="4918" y="4870"/>
                    <a:pt x="4740" y="4703"/>
                  </a:cubicBezTo>
                  <a:cubicBezTo>
                    <a:pt x="4644" y="4620"/>
                    <a:pt x="4573" y="4513"/>
                    <a:pt x="4525" y="4394"/>
                  </a:cubicBezTo>
                  <a:cubicBezTo>
                    <a:pt x="4507" y="4321"/>
                    <a:pt x="4440" y="4290"/>
                    <a:pt x="4378" y="4290"/>
                  </a:cubicBezTo>
                  <a:cubicBezTo>
                    <a:pt x="4359" y="4290"/>
                    <a:pt x="4340" y="4293"/>
                    <a:pt x="4323" y="4299"/>
                  </a:cubicBezTo>
                  <a:cubicBezTo>
                    <a:pt x="4239" y="4334"/>
                    <a:pt x="4204" y="4441"/>
                    <a:pt x="4228" y="4513"/>
                  </a:cubicBezTo>
                  <a:cubicBezTo>
                    <a:pt x="4287" y="4680"/>
                    <a:pt x="4394" y="4811"/>
                    <a:pt x="4513" y="4930"/>
                  </a:cubicBezTo>
                  <a:cubicBezTo>
                    <a:pt x="4751" y="5168"/>
                    <a:pt x="5061" y="5299"/>
                    <a:pt x="5406" y="5299"/>
                  </a:cubicBezTo>
                  <a:cubicBezTo>
                    <a:pt x="5752" y="5299"/>
                    <a:pt x="6061" y="5168"/>
                    <a:pt x="6299" y="4930"/>
                  </a:cubicBezTo>
                  <a:lnTo>
                    <a:pt x="9062" y="2155"/>
                  </a:lnTo>
                  <a:cubicBezTo>
                    <a:pt x="9300" y="1917"/>
                    <a:pt x="9443" y="1608"/>
                    <a:pt x="9443" y="1263"/>
                  </a:cubicBezTo>
                  <a:cubicBezTo>
                    <a:pt x="9443" y="929"/>
                    <a:pt x="9300" y="608"/>
                    <a:pt x="9062" y="370"/>
                  </a:cubicBezTo>
                  <a:cubicBezTo>
                    <a:pt x="8823" y="131"/>
                    <a:pt x="8514" y="0"/>
                    <a:pt x="81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2"/>
            <p:cNvSpPr/>
            <p:nvPr/>
          </p:nvSpPr>
          <p:spPr>
            <a:xfrm>
              <a:off x="7484588" y="2302860"/>
              <a:ext cx="299069" cy="293130"/>
            </a:xfrm>
            <a:custGeom>
              <a:rect b="b" l="l" r="r" t="t"/>
              <a:pathLst>
                <a:path extrusionOk="0" h="9231" w="9418">
                  <a:moveTo>
                    <a:pt x="6805" y="0"/>
                  </a:moveTo>
                  <a:cubicBezTo>
                    <a:pt x="6191" y="0"/>
                    <a:pt x="5578" y="235"/>
                    <a:pt x="5108" y="706"/>
                  </a:cubicBezTo>
                  <a:lnTo>
                    <a:pt x="3632" y="2170"/>
                  </a:lnTo>
                  <a:cubicBezTo>
                    <a:pt x="3572" y="2230"/>
                    <a:pt x="3572" y="2337"/>
                    <a:pt x="3632" y="2408"/>
                  </a:cubicBezTo>
                  <a:cubicBezTo>
                    <a:pt x="3661" y="2438"/>
                    <a:pt x="3703" y="2453"/>
                    <a:pt x="3746" y="2453"/>
                  </a:cubicBezTo>
                  <a:cubicBezTo>
                    <a:pt x="3789" y="2453"/>
                    <a:pt x="3834" y="2438"/>
                    <a:pt x="3870" y="2408"/>
                  </a:cubicBezTo>
                  <a:lnTo>
                    <a:pt x="5346" y="944"/>
                  </a:lnTo>
                  <a:cubicBezTo>
                    <a:pt x="5745" y="539"/>
                    <a:pt x="6272" y="336"/>
                    <a:pt x="6802" y="336"/>
                  </a:cubicBezTo>
                  <a:cubicBezTo>
                    <a:pt x="7331" y="336"/>
                    <a:pt x="7864" y="539"/>
                    <a:pt x="8275" y="944"/>
                  </a:cubicBezTo>
                  <a:cubicBezTo>
                    <a:pt x="9085" y="1741"/>
                    <a:pt x="9085" y="3051"/>
                    <a:pt x="8275" y="3873"/>
                  </a:cubicBezTo>
                  <a:lnTo>
                    <a:pt x="5513" y="6635"/>
                  </a:lnTo>
                  <a:cubicBezTo>
                    <a:pt x="5120" y="7028"/>
                    <a:pt x="4596" y="7254"/>
                    <a:pt x="4048" y="7254"/>
                  </a:cubicBezTo>
                  <a:cubicBezTo>
                    <a:pt x="3501" y="7254"/>
                    <a:pt x="2977" y="7040"/>
                    <a:pt x="2596" y="6635"/>
                  </a:cubicBezTo>
                  <a:cubicBezTo>
                    <a:pt x="2370" y="6421"/>
                    <a:pt x="2191" y="6135"/>
                    <a:pt x="2084" y="5837"/>
                  </a:cubicBezTo>
                  <a:lnTo>
                    <a:pt x="3393" y="4527"/>
                  </a:lnTo>
                  <a:cubicBezTo>
                    <a:pt x="3572" y="4349"/>
                    <a:pt x="3810" y="4254"/>
                    <a:pt x="4048" y="4254"/>
                  </a:cubicBezTo>
                  <a:cubicBezTo>
                    <a:pt x="4286" y="4254"/>
                    <a:pt x="4525" y="4361"/>
                    <a:pt x="4703" y="4527"/>
                  </a:cubicBezTo>
                  <a:cubicBezTo>
                    <a:pt x="4798" y="4611"/>
                    <a:pt x="4870" y="4718"/>
                    <a:pt x="4917" y="4837"/>
                  </a:cubicBezTo>
                  <a:cubicBezTo>
                    <a:pt x="4936" y="4910"/>
                    <a:pt x="5002" y="4941"/>
                    <a:pt x="5065" y="4941"/>
                  </a:cubicBezTo>
                  <a:cubicBezTo>
                    <a:pt x="5084" y="4941"/>
                    <a:pt x="5103" y="4938"/>
                    <a:pt x="5120" y="4932"/>
                  </a:cubicBezTo>
                  <a:cubicBezTo>
                    <a:pt x="5215" y="4897"/>
                    <a:pt x="5239" y="4789"/>
                    <a:pt x="5215" y="4718"/>
                  </a:cubicBezTo>
                  <a:cubicBezTo>
                    <a:pt x="5156" y="4551"/>
                    <a:pt x="5048" y="4420"/>
                    <a:pt x="4929" y="4301"/>
                  </a:cubicBezTo>
                  <a:cubicBezTo>
                    <a:pt x="4691" y="4063"/>
                    <a:pt x="4382" y="3932"/>
                    <a:pt x="4036" y="3932"/>
                  </a:cubicBezTo>
                  <a:cubicBezTo>
                    <a:pt x="3691" y="3932"/>
                    <a:pt x="3382" y="4063"/>
                    <a:pt x="3143" y="4301"/>
                  </a:cubicBezTo>
                  <a:lnTo>
                    <a:pt x="1786" y="5659"/>
                  </a:lnTo>
                  <a:cubicBezTo>
                    <a:pt x="1762" y="5670"/>
                    <a:pt x="1738" y="5682"/>
                    <a:pt x="1727" y="5718"/>
                  </a:cubicBezTo>
                  <a:lnTo>
                    <a:pt x="369" y="7075"/>
                  </a:lnTo>
                  <a:cubicBezTo>
                    <a:pt x="131" y="7314"/>
                    <a:pt x="0" y="7623"/>
                    <a:pt x="0" y="7968"/>
                  </a:cubicBezTo>
                  <a:cubicBezTo>
                    <a:pt x="0" y="8302"/>
                    <a:pt x="131" y="8623"/>
                    <a:pt x="369" y="8861"/>
                  </a:cubicBezTo>
                  <a:cubicBezTo>
                    <a:pt x="607" y="9099"/>
                    <a:pt x="929" y="9230"/>
                    <a:pt x="1262" y="9230"/>
                  </a:cubicBezTo>
                  <a:cubicBezTo>
                    <a:pt x="1608" y="9230"/>
                    <a:pt x="1917" y="9099"/>
                    <a:pt x="2155" y="8861"/>
                  </a:cubicBezTo>
                  <a:lnTo>
                    <a:pt x="3036" y="7980"/>
                  </a:lnTo>
                  <a:cubicBezTo>
                    <a:pt x="3096" y="7921"/>
                    <a:pt x="3096" y="7814"/>
                    <a:pt x="3036" y="7742"/>
                  </a:cubicBezTo>
                  <a:cubicBezTo>
                    <a:pt x="3006" y="7712"/>
                    <a:pt x="2965" y="7697"/>
                    <a:pt x="2922" y="7697"/>
                  </a:cubicBezTo>
                  <a:cubicBezTo>
                    <a:pt x="2879" y="7697"/>
                    <a:pt x="2834" y="7712"/>
                    <a:pt x="2798" y="7742"/>
                  </a:cubicBezTo>
                  <a:lnTo>
                    <a:pt x="1917" y="8623"/>
                  </a:lnTo>
                  <a:cubicBezTo>
                    <a:pt x="1738" y="8802"/>
                    <a:pt x="1500" y="8885"/>
                    <a:pt x="1262" y="8885"/>
                  </a:cubicBezTo>
                  <a:cubicBezTo>
                    <a:pt x="1012" y="8885"/>
                    <a:pt x="786" y="8778"/>
                    <a:pt x="607" y="8623"/>
                  </a:cubicBezTo>
                  <a:cubicBezTo>
                    <a:pt x="429" y="8445"/>
                    <a:pt x="345" y="8206"/>
                    <a:pt x="345" y="7968"/>
                  </a:cubicBezTo>
                  <a:cubicBezTo>
                    <a:pt x="345" y="7706"/>
                    <a:pt x="453" y="7492"/>
                    <a:pt x="607" y="7314"/>
                  </a:cubicBezTo>
                  <a:lnTo>
                    <a:pt x="1822" y="6099"/>
                  </a:lnTo>
                  <a:cubicBezTo>
                    <a:pt x="1941" y="6397"/>
                    <a:pt x="2119" y="6671"/>
                    <a:pt x="2334" y="6897"/>
                  </a:cubicBezTo>
                  <a:cubicBezTo>
                    <a:pt x="2786" y="7337"/>
                    <a:pt x="3393" y="7587"/>
                    <a:pt x="4036" y="7587"/>
                  </a:cubicBezTo>
                  <a:cubicBezTo>
                    <a:pt x="4679" y="7587"/>
                    <a:pt x="5287" y="7337"/>
                    <a:pt x="5727" y="6897"/>
                  </a:cubicBezTo>
                  <a:lnTo>
                    <a:pt x="8501" y="4123"/>
                  </a:lnTo>
                  <a:cubicBezTo>
                    <a:pt x="9418" y="3158"/>
                    <a:pt x="9418" y="1634"/>
                    <a:pt x="8501" y="706"/>
                  </a:cubicBezTo>
                  <a:cubicBezTo>
                    <a:pt x="8031" y="235"/>
                    <a:pt x="7418" y="0"/>
                    <a:pt x="68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42"/>
          <p:cNvGrpSpPr/>
          <p:nvPr/>
        </p:nvGrpSpPr>
        <p:grpSpPr>
          <a:xfrm>
            <a:off x="601062" y="1589418"/>
            <a:ext cx="446653" cy="426858"/>
            <a:chOff x="1421638" y="4125629"/>
            <a:chExt cx="374709" cy="374010"/>
          </a:xfrm>
        </p:grpSpPr>
        <p:sp>
          <p:nvSpPr>
            <p:cNvPr id="232" name="Google Shape;232;p42"/>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2"/>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42"/>
          <p:cNvGrpSpPr/>
          <p:nvPr/>
        </p:nvGrpSpPr>
        <p:grpSpPr>
          <a:xfrm>
            <a:off x="2505174" y="1592492"/>
            <a:ext cx="410126" cy="420733"/>
            <a:chOff x="4149138" y="4121151"/>
            <a:chExt cx="344065" cy="368644"/>
          </a:xfrm>
        </p:grpSpPr>
        <p:sp>
          <p:nvSpPr>
            <p:cNvPr id="235" name="Google Shape;235;p42"/>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2"/>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2"/>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2"/>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2"/>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2"/>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2"/>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2"/>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2"/>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2"/>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2"/>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2"/>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42"/>
          <p:cNvSpPr txBox="1"/>
          <p:nvPr>
            <p:ph idx="7" type="title"/>
          </p:nvPr>
        </p:nvSpPr>
        <p:spPr>
          <a:xfrm>
            <a:off x="7370675" y="2335558"/>
            <a:ext cx="1666200" cy="523500"/>
          </a:xfrm>
          <a:prstGeom prst="rect">
            <a:avLst/>
          </a:prstGeom>
          <a:effectLst>
            <a:reflection blurRad="0" dir="5400000" dist="38100" endA="0" endPos="30000" fadeDir="5400012" kx="0" rotWithShape="0" algn="bl"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a:t>VertexAI</a:t>
            </a:r>
            <a:endParaRPr/>
          </a:p>
        </p:txBody>
      </p:sp>
      <p:sp>
        <p:nvSpPr>
          <p:cNvPr id="248" name="Google Shape;248;p42"/>
          <p:cNvSpPr txBox="1"/>
          <p:nvPr>
            <p:ph idx="8" type="subTitle"/>
          </p:nvPr>
        </p:nvSpPr>
        <p:spPr>
          <a:xfrm>
            <a:off x="7370678" y="2894888"/>
            <a:ext cx="1666200" cy="110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Generate Image</a:t>
            </a:r>
            <a:endParaRPr/>
          </a:p>
        </p:txBody>
      </p:sp>
      <p:sp>
        <p:nvSpPr>
          <p:cNvPr id="249" name="Google Shape;249;p42"/>
          <p:cNvSpPr/>
          <p:nvPr/>
        </p:nvSpPr>
        <p:spPr>
          <a:xfrm>
            <a:off x="7769023" y="1441894"/>
            <a:ext cx="869400" cy="832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42"/>
          <p:cNvGrpSpPr/>
          <p:nvPr/>
        </p:nvGrpSpPr>
        <p:grpSpPr>
          <a:xfrm>
            <a:off x="7911935" y="1654296"/>
            <a:ext cx="498674" cy="407812"/>
            <a:chOff x="1989449" y="4282269"/>
            <a:chExt cx="374774" cy="346073"/>
          </a:xfrm>
        </p:grpSpPr>
        <p:sp>
          <p:nvSpPr>
            <p:cNvPr id="251" name="Google Shape;251;p42"/>
            <p:cNvSpPr/>
            <p:nvPr/>
          </p:nvSpPr>
          <p:spPr>
            <a:xfrm>
              <a:off x="2067590" y="4506432"/>
              <a:ext cx="78172" cy="70941"/>
            </a:xfrm>
            <a:custGeom>
              <a:rect b="b" l="l" r="r" t="t"/>
              <a:pathLst>
                <a:path extrusionOk="0" h="2227" w="2454">
                  <a:moveTo>
                    <a:pt x="1231" y="325"/>
                  </a:moveTo>
                  <a:cubicBezTo>
                    <a:pt x="1435" y="325"/>
                    <a:pt x="1638" y="399"/>
                    <a:pt x="1786" y="548"/>
                  </a:cubicBezTo>
                  <a:cubicBezTo>
                    <a:pt x="2096" y="857"/>
                    <a:pt x="2096" y="1369"/>
                    <a:pt x="1786" y="1667"/>
                  </a:cubicBezTo>
                  <a:cubicBezTo>
                    <a:pt x="1626" y="1822"/>
                    <a:pt x="1420" y="1899"/>
                    <a:pt x="1218" y="1899"/>
                  </a:cubicBezTo>
                  <a:cubicBezTo>
                    <a:pt x="1016" y="1899"/>
                    <a:pt x="816" y="1822"/>
                    <a:pt x="667" y="1667"/>
                  </a:cubicBezTo>
                  <a:cubicBezTo>
                    <a:pt x="358" y="1357"/>
                    <a:pt x="358" y="845"/>
                    <a:pt x="667" y="548"/>
                  </a:cubicBezTo>
                  <a:cubicBezTo>
                    <a:pt x="822" y="399"/>
                    <a:pt x="1027" y="325"/>
                    <a:pt x="1231" y="325"/>
                  </a:cubicBezTo>
                  <a:close/>
                  <a:moveTo>
                    <a:pt x="1237" y="0"/>
                  </a:moveTo>
                  <a:cubicBezTo>
                    <a:pt x="950" y="0"/>
                    <a:pt x="661" y="107"/>
                    <a:pt x="441" y="322"/>
                  </a:cubicBezTo>
                  <a:cubicBezTo>
                    <a:pt x="1" y="762"/>
                    <a:pt x="1" y="1476"/>
                    <a:pt x="441" y="1905"/>
                  </a:cubicBezTo>
                  <a:cubicBezTo>
                    <a:pt x="655" y="2119"/>
                    <a:pt x="944" y="2227"/>
                    <a:pt x="1233" y="2227"/>
                  </a:cubicBezTo>
                  <a:cubicBezTo>
                    <a:pt x="1522" y="2227"/>
                    <a:pt x="1810" y="2119"/>
                    <a:pt x="2025" y="1905"/>
                  </a:cubicBezTo>
                  <a:cubicBezTo>
                    <a:pt x="2453" y="1476"/>
                    <a:pt x="2453" y="762"/>
                    <a:pt x="2025" y="322"/>
                  </a:cubicBezTo>
                  <a:cubicBezTo>
                    <a:pt x="1810" y="107"/>
                    <a:pt x="1525" y="0"/>
                    <a:pt x="12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2"/>
            <p:cNvSpPr/>
            <p:nvPr/>
          </p:nvSpPr>
          <p:spPr>
            <a:xfrm>
              <a:off x="2036117" y="4422972"/>
              <a:ext cx="77790" cy="70973"/>
            </a:xfrm>
            <a:custGeom>
              <a:rect b="b" l="l" r="r" t="t"/>
              <a:pathLst>
                <a:path extrusionOk="0" h="2228" w="2442">
                  <a:moveTo>
                    <a:pt x="1224" y="328"/>
                  </a:moveTo>
                  <a:cubicBezTo>
                    <a:pt x="1426" y="328"/>
                    <a:pt x="1626" y="406"/>
                    <a:pt x="1774" y="560"/>
                  </a:cubicBezTo>
                  <a:cubicBezTo>
                    <a:pt x="2084" y="882"/>
                    <a:pt x="2084" y="1382"/>
                    <a:pt x="1774" y="1680"/>
                  </a:cubicBezTo>
                  <a:cubicBezTo>
                    <a:pt x="1620" y="1834"/>
                    <a:pt x="1420" y="1912"/>
                    <a:pt x="1219" y="1912"/>
                  </a:cubicBezTo>
                  <a:cubicBezTo>
                    <a:pt x="1018" y="1912"/>
                    <a:pt x="816" y="1834"/>
                    <a:pt x="655" y="1680"/>
                  </a:cubicBezTo>
                  <a:cubicBezTo>
                    <a:pt x="346" y="1370"/>
                    <a:pt x="346" y="858"/>
                    <a:pt x="655" y="560"/>
                  </a:cubicBezTo>
                  <a:cubicBezTo>
                    <a:pt x="816" y="406"/>
                    <a:pt x="1021" y="328"/>
                    <a:pt x="1224" y="328"/>
                  </a:cubicBezTo>
                  <a:close/>
                  <a:moveTo>
                    <a:pt x="1227" y="1"/>
                  </a:moveTo>
                  <a:cubicBezTo>
                    <a:pt x="941" y="1"/>
                    <a:pt x="655" y="108"/>
                    <a:pt x="441" y="322"/>
                  </a:cubicBezTo>
                  <a:cubicBezTo>
                    <a:pt x="0" y="763"/>
                    <a:pt x="0" y="1477"/>
                    <a:pt x="441" y="1906"/>
                  </a:cubicBezTo>
                  <a:cubicBezTo>
                    <a:pt x="655" y="2120"/>
                    <a:pt x="941" y="2227"/>
                    <a:pt x="1227" y="2227"/>
                  </a:cubicBezTo>
                  <a:cubicBezTo>
                    <a:pt x="1512" y="2227"/>
                    <a:pt x="1798" y="2120"/>
                    <a:pt x="2012" y="1906"/>
                  </a:cubicBezTo>
                  <a:cubicBezTo>
                    <a:pt x="2441" y="1477"/>
                    <a:pt x="2441" y="775"/>
                    <a:pt x="2012" y="322"/>
                  </a:cubicBezTo>
                  <a:cubicBezTo>
                    <a:pt x="1798" y="108"/>
                    <a:pt x="1512" y="1"/>
                    <a:pt x="1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2"/>
            <p:cNvSpPr/>
            <p:nvPr/>
          </p:nvSpPr>
          <p:spPr>
            <a:xfrm>
              <a:off x="2073292" y="4336327"/>
              <a:ext cx="77758" cy="71419"/>
            </a:xfrm>
            <a:custGeom>
              <a:rect b="b" l="l" r="r" t="t"/>
              <a:pathLst>
                <a:path extrusionOk="0" h="2242" w="2441">
                  <a:moveTo>
                    <a:pt x="1231" y="345"/>
                  </a:moveTo>
                  <a:cubicBezTo>
                    <a:pt x="1435" y="345"/>
                    <a:pt x="1637" y="423"/>
                    <a:pt x="1786" y="578"/>
                  </a:cubicBezTo>
                  <a:cubicBezTo>
                    <a:pt x="2084" y="875"/>
                    <a:pt x="2084" y="1375"/>
                    <a:pt x="1786" y="1697"/>
                  </a:cubicBezTo>
                  <a:cubicBezTo>
                    <a:pt x="1631" y="1852"/>
                    <a:pt x="1426" y="1929"/>
                    <a:pt x="1222" y="1929"/>
                  </a:cubicBezTo>
                  <a:cubicBezTo>
                    <a:pt x="1018" y="1929"/>
                    <a:pt x="816" y="1852"/>
                    <a:pt x="667" y="1697"/>
                  </a:cubicBezTo>
                  <a:cubicBezTo>
                    <a:pt x="357" y="1375"/>
                    <a:pt x="357" y="875"/>
                    <a:pt x="667" y="578"/>
                  </a:cubicBezTo>
                  <a:cubicBezTo>
                    <a:pt x="822" y="423"/>
                    <a:pt x="1027" y="345"/>
                    <a:pt x="1231" y="345"/>
                  </a:cubicBezTo>
                  <a:close/>
                  <a:moveTo>
                    <a:pt x="1216" y="0"/>
                  </a:moveTo>
                  <a:cubicBezTo>
                    <a:pt x="929" y="0"/>
                    <a:pt x="643" y="113"/>
                    <a:pt x="429" y="339"/>
                  </a:cubicBezTo>
                  <a:cubicBezTo>
                    <a:pt x="0" y="768"/>
                    <a:pt x="0" y="1482"/>
                    <a:pt x="429" y="1911"/>
                  </a:cubicBezTo>
                  <a:cubicBezTo>
                    <a:pt x="643" y="2131"/>
                    <a:pt x="929" y="2242"/>
                    <a:pt x="1216" y="2242"/>
                  </a:cubicBezTo>
                  <a:cubicBezTo>
                    <a:pt x="1503" y="2242"/>
                    <a:pt x="1792" y="2131"/>
                    <a:pt x="2012" y="1911"/>
                  </a:cubicBezTo>
                  <a:cubicBezTo>
                    <a:pt x="2441" y="1482"/>
                    <a:pt x="2441" y="768"/>
                    <a:pt x="2012" y="339"/>
                  </a:cubicBezTo>
                  <a:cubicBezTo>
                    <a:pt x="1792" y="113"/>
                    <a:pt x="1503" y="0"/>
                    <a:pt x="12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2"/>
            <p:cNvSpPr/>
            <p:nvPr/>
          </p:nvSpPr>
          <p:spPr>
            <a:xfrm>
              <a:off x="2181376" y="4334606"/>
              <a:ext cx="126719" cy="117449"/>
            </a:xfrm>
            <a:custGeom>
              <a:rect b="b" l="l" r="r" t="t"/>
              <a:pathLst>
                <a:path extrusionOk="0" h="3687" w="3978">
                  <a:moveTo>
                    <a:pt x="2013" y="1"/>
                  </a:moveTo>
                  <a:cubicBezTo>
                    <a:pt x="1542" y="1"/>
                    <a:pt x="1072" y="179"/>
                    <a:pt x="715" y="536"/>
                  </a:cubicBezTo>
                  <a:cubicBezTo>
                    <a:pt x="0" y="1251"/>
                    <a:pt x="0" y="2429"/>
                    <a:pt x="715" y="3144"/>
                  </a:cubicBezTo>
                  <a:cubicBezTo>
                    <a:pt x="1078" y="3507"/>
                    <a:pt x="1551" y="3686"/>
                    <a:pt x="2023" y="3686"/>
                  </a:cubicBezTo>
                  <a:cubicBezTo>
                    <a:pt x="2558" y="3686"/>
                    <a:pt x="3092" y="3456"/>
                    <a:pt x="3465" y="3001"/>
                  </a:cubicBezTo>
                  <a:cubicBezTo>
                    <a:pt x="3525" y="2918"/>
                    <a:pt x="3513" y="2810"/>
                    <a:pt x="3429" y="2751"/>
                  </a:cubicBezTo>
                  <a:cubicBezTo>
                    <a:pt x="3401" y="2732"/>
                    <a:pt x="3367" y="2722"/>
                    <a:pt x="3332" y="2722"/>
                  </a:cubicBezTo>
                  <a:cubicBezTo>
                    <a:pt x="3280" y="2722"/>
                    <a:pt x="3227" y="2744"/>
                    <a:pt x="3191" y="2787"/>
                  </a:cubicBezTo>
                  <a:cubicBezTo>
                    <a:pt x="2893" y="3168"/>
                    <a:pt x="2452" y="3359"/>
                    <a:pt x="2009" y="3359"/>
                  </a:cubicBezTo>
                  <a:cubicBezTo>
                    <a:pt x="1620" y="3359"/>
                    <a:pt x="1229" y="3212"/>
                    <a:pt x="929" y="2918"/>
                  </a:cubicBezTo>
                  <a:cubicBezTo>
                    <a:pt x="334" y="2322"/>
                    <a:pt x="334" y="1370"/>
                    <a:pt x="929" y="774"/>
                  </a:cubicBezTo>
                  <a:cubicBezTo>
                    <a:pt x="1227" y="477"/>
                    <a:pt x="1614" y="328"/>
                    <a:pt x="2001" y="328"/>
                  </a:cubicBezTo>
                  <a:cubicBezTo>
                    <a:pt x="2388" y="328"/>
                    <a:pt x="2775" y="477"/>
                    <a:pt x="3072" y="774"/>
                  </a:cubicBezTo>
                  <a:cubicBezTo>
                    <a:pt x="3465" y="1155"/>
                    <a:pt x="3620" y="1727"/>
                    <a:pt x="3465" y="2263"/>
                  </a:cubicBezTo>
                  <a:cubicBezTo>
                    <a:pt x="3441" y="2358"/>
                    <a:pt x="3501" y="2441"/>
                    <a:pt x="3572" y="2477"/>
                  </a:cubicBezTo>
                  <a:cubicBezTo>
                    <a:pt x="3585" y="2481"/>
                    <a:pt x="3598" y="2482"/>
                    <a:pt x="3611" y="2482"/>
                  </a:cubicBezTo>
                  <a:cubicBezTo>
                    <a:pt x="3683" y="2482"/>
                    <a:pt x="3755" y="2430"/>
                    <a:pt x="3775" y="2370"/>
                  </a:cubicBezTo>
                  <a:cubicBezTo>
                    <a:pt x="3977" y="1715"/>
                    <a:pt x="3799" y="1013"/>
                    <a:pt x="3310" y="536"/>
                  </a:cubicBezTo>
                  <a:cubicBezTo>
                    <a:pt x="2953" y="179"/>
                    <a:pt x="2483" y="1"/>
                    <a:pt x="2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2"/>
            <p:cNvSpPr/>
            <p:nvPr/>
          </p:nvSpPr>
          <p:spPr>
            <a:xfrm>
              <a:off x="1989449" y="4282269"/>
              <a:ext cx="374774" cy="346073"/>
            </a:xfrm>
            <a:custGeom>
              <a:rect b="b" l="l" r="r" t="t"/>
              <a:pathLst>
                <a:path extrusionOk="0" h="10864" w="11765">
                  <a:moveTo>
                    <a:pt x="6254" y="0"/>
                  </a:moveTo>
                  <a:cubicBezTo>
                    <a:pt x="6237" y="0"/>
                    <a:pt x="6221" y="0"/>
                    <a:pt x="6204" y="1"/>
                  </a:cubicBezTo>
                  <a:cubicBezTo>
                    <a:pt x="4001" y="12"/>
                    <a:pt x="2144" y="1310"/>
                    <a:pt x="1263" y="3108"/>
                  </a:cubicBezTo>
                  <a:cubicBezTo>
                    <a:pt x="1215" y="3179"/>
                    <a:pt x="1263" y="3287"/>
                    <a:pt x="1334" y="3334"/>
                  </a:cubicBezTo>
                  <a:cubicBezTo>
                    <a:pt x="1353" y="3344"/>
                    <a:pt x="1374" y="3348"/>
                    <a:pt x="1396" y="3348"/>
                  </a:cubicBezTo>
                  <a:cubicBezTo>
                    <a:pt x="1458" y="3348"/>
                    <a:pt x="1525" y="3312"/>
                    <a:pt x="1561" y="3251"/>
                  </a:cubicBezTo>
                  <a:cubicBezTo>
                    <a:pt x="1811" y="2739"/>
                    <a:pt x="2144" y="2275"/>
                    <a:pt x="2561" y="1858"/>
                  </a:cubicBezTo>
                  <a:cubicBezTo>
                    <a:pt x="3567" y="846"/>
                    <a:pt x="4895" y="340"/>
                    <a:pt x="6228" y="340"/>
                  </a:cubicBezTo>
                  <a:cubicBezTo>
                    <a:pt x="7544" y="340"/>
                    <a:pt x="8865" y="834"/>
                    <a:pt x="9883" y="1822"/>
                  </a:cubicBezTo>
                  <a:cubicBezTo>
                    <a:pt x="10621" y="2560"/>
                    <a:pt x="11109" y="3477"/>
                    <a:pt x="11324" y="4477"/>
                  </a:cubicBezTo>
                  <a:cubicBezTo>
                    <a:pt x="11492" y="5318"/>
                    <a:pt x="10844" y="6029"/>
                    <a:pt x="10051" y="6029"/>
                  </a:cubicBezTo>
                  <a:cubicBezTo>
                    <a:pt x="9946" y="6029"/>
                    <a:pt x="9837" y="6016"/>
                    <a:pt x="9728" y="5989"/>
                  </a:cubicBezTo>
                  <a:cubicBezTo>
                    <a:pt x="9511" y="5939"/>
                    <a:pt x="9295" y="5915"/>
                    <a:pt x="9085" y="5915"/>
                  </a:cubicBezTo>
                  <a:cubicBezTo>
                    <a:pt x="7462" y="5915"/>
                    <a:pt x="6126" y="7342"/>
                    <a:pt x="6347" y="9049"/>
                  </a:cubicBezTo>
                  <a:cubicBezTo>
                    <a:pt x="6469" y="9867"/>
                    <a:pt x="5812" y="10535"/>
                    <a:pt x="5051" y="10535"/>
                  </a:cubicBezTo>
                  <a:cubicBezTo>
                    <a:pt x="4925" y="10535"/>
                    <a:pt x="4796" y="10517"/>
                    <a:pt x="4668" y="10478"/>
                  </a:cubicBezTo>
                  <a:cubicBezTo>
                    <a:pt x="1989" y="9645"/>
                    <a:pt x="334" y="6704"/>
                    <a:pt x="1322" y="3834"/>
                  </a:cubicBezTo>
                  <a:cubicBezTo>
                    <a:pt x="1346" y="3751"/>
                    <a:pt x="1311" y="3656"/>
                    <a:pt x="1215" y="3632"/>
                  </a:cubicBezTo>
                  <a:cubicBezTo>
                    <a:pt x="1196" y="3624"/>
                    <a:pt x="1176" y="3620"/>
                    <a:pt x="1157" y="3620"/>
                  </a:cubicBezTo>
                  <a:cubicBezTo>
                    <a:pt x="1092" y="3620"/>
                    <a:pt x="1031" y="3663"/>
                    <a:pt x="1013" y="3727"/>
                  </a:cubicBezTo>
                  <a:cubicBezTo>
                    <a:pt x="1" y="6704"/>
                    <a:pt x="1668" y="9859"/>
                    <a:pt x="4585" y="10788"/>
                  </a:cubicBezTo>
                  <a:cubicBezTo>
                    <a:pt x="4749" y="10839"/>
                    <a:pt x="4915" y="10864"/>
                    <a:pt x="5079" y="10864"/>
                  </a:cubicBezTo>
                  <a:cubicBezTo>
                    <a:pt x="5451" y="10864"/>
                    <a:pt x="5811" y="10734"/>
                    <a:pt x="6109" y="10478"/>
                  </a:cubicBezTo>
                  <a:cubicBezTo>
                    <a:pt x="6549" y="10121"/>
                    <a:pt x="6752" y="9549"/>
                    <a:pt x="6680" y="9002"/>
                  </a:cubicBezTo>
                  <a:cubicBezTo>
                    <a:pt x="6481" y="7520"/>
                    <a:pt x="7653" y="6252"/>
                    <a:pt x="9076" y="6252"/>
                  </a:cubicBezTo>
                  <a:cubicBezTo>
                    <a:pt x="9266" y="6252"/>
                    <a:pt x="9461" y="6275"/>
                    <a:pt x="9657" y="6323"/>
                  </a:cubicBezTo>
                  <a:cubicBezTo>
                    <a:pt x="9781" y="6352"/>
                    <a:pt x="9908" y="6367"/>
                    <a:pt x="10033" y="6367"/>
                  </a:cubicBezTo>
                  <a:cubicBezTo>
                    <a:pt x="10460" y="6367"/>
                    <a:pt x="10880" y="6200"/>
                    <a:pt x="11193" y="5906"/>
                  </a:cubicBezTo>
                  <a:cubicBezTo>
                    <a:pt x="11574" y="5513"/>
                    <a:pt x="11764" y="4965"/>
                    <a:pt x="11645" y="4418"/>
                  </a:cubicBezTo>
                  <a:cubicBezTo>
                    <a:pt x="11113" y="1897"/>
                    <a:pt x="8910" y="0"/>
                    <a:pt x="62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 Planning</a:t>
            </a:r>
            <a:endParaRPr/>
          </a:p>
        </p:txBody>
      </p:sp>
      <p:sp>
        <p:nvSpPr>
          <p:cNvPr id="261" name="Google Shape;261;p43"/>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7 Example, True story</a:t>
            </a:r>
            <a:endParaRPr/>
          </a:p>
          <a:p>
            <a:pPr indent="-317500" lvl="0" marL="457200" rtl="0" algn="l">
              <a:lnSpc>
                <a:spcPct val="115000"/>
              </a:lnSpc>
              <a:spcBef>
                <a:spcPts val="1000"/>
              </a:spcBef>
              <a:spcAft>
                <a:spcPts val="0"/>
              </a:spcAft>
              <a:buSzPts val="1400"/>
              <a:buChar char="●"/>
            </a:pPr>
            <a:r>
              <a:rPr lang="en"/>
              <a:t>Use </a:t>
            </a:r>
            <a:r>
              <a:rPr lang="en"/>
              <a:t> </a:t>
            </a:r>
            <a:r>
              <a:rPr b="1" lang="en"/>
              <a:t>Knowledge </a:t>
            </a:r>
            <a:r>
              <a:rPr lang="en"/>
              <a:t>component to find most relevant example and refer to it , if do not find </a:t>
            </a:r>
            <a:r>
              <a:rPr lang="en"/>
              <a:t>relevant example , planning and generating yourself</a:t>
            </a:r>
            <a:r>
              <a:rPr lang="en"/>
              <a:t> .</a:t>
            </a:r>
            <a:endParaRPr/>
          </a:p>
          <a:p>
            <a:pPr indent="0" lvl="0" marL="457200" rtl="0" algn="l">
              <a:spcBef>
                <a:spcPts val="1200"/>
              </a:spcBef>
              <a:spcAft>
                <a:spcPts val="1000"/>
              </a:spcAft>
              <a:buNone/>
            </a:pPr>
            <a:r>
              <a:t/>
            </a:r>
            <a:endParaRPr/>
          </a:p>
        </p:txBody>
      </p:sp>
      <p:sp>
        <p:nvSpPr>
          <p:cNvPr id="262" name="Google Shape;262;p43"/>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Add a </a:t>
            </a:r>
            <a:r>
              <a:rPr b="1" lang="en"/>
              <a:t>Reflection </a:t>
            </a:r>
            <a:r>
              <a:rPr lang="en"/>
              <a:t>tag to enable the LLM to reflect on its actions.</a:t>
            </a:r>
            <a:endParaRPr/>
          </a:p>
          <a:p>
            <a:pPr indent="-317500" lvl="0" marL="457200" rtl="0" algn="l">
              <a:lnSpc>
                <a:spcPct val="115000"/>
              </a:lnSpc>
              <a:spcBef>
                <a:spcPts val="1000"/>
              </a:spcBef>
              <a:spcAft>
                <a:spcPts val="0"/>
              </a:spcAft>
              <a:buSzPts val="1400"/>
              <a:buChar char="●"/>
            </a:pPr>
            <a:r>
              <a:rPr lang="en"/>
              <a:t>Reduce the model's response time. </a:t>
            </a:r>
            <a:r>
              <a:rPr lang="en"/>
              <a:t>And Answer better.</a:t>
            </a:r>
            <a:endParaRPr/>
          </a:p>
          <a:p>
            <a:pPr indent="0" lvl="0" marL="457200" rtl="0" algn="l">
              <a:spcBef>
                <a:spcPts val="1200"/>
              </a:spcBef>
              <a:spcAft>
                <a:spcPts val="1000"/>
              </a:spcAft>
              <a:buNone/>
            </a:pPr>
            <a:r>
              <a:t/>
            </a:r>
            <a:endParaRPr/>
          </a:p>
        </p:txBody>
      </p:sp>
      <p:sp>
        <p:nvSpPr>
          <p:cNvPr id="263" name="Google Shape;263;p43"/>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Few Shot Prompting</a:t>
            </a:r>
            <a:endParaRPr/>
          </a:p>
        </p:txBody>
      </p:sp>
      <p:sp>
        <p:nvSpPr>
          <p:cNvPr id="264" name="Google Shape;264;p43"/>
          <p:cNvSpPr txBox="1"/>
          <p:nvPr>
            <p:ph idx="4" type="title"/>
          </p:nvPr>
        </p:nvSpPr>
        <p:spPr>
          <a:xfrm>
            <a:off x="4820100" y="1955125"/>
            <a:ext cx="3560400" cy="54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Chain-of-Note Prompting</a:t>
            </a:r>
            <a:endParaRPr/>
          </a:p>
        </p:txBody>
      </p:sp>
      <p:cxnSp>
        <p:nvCxnSpPr>
          <p:cNvPr id="265" name="Google Shape;265;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469100" y="310025"/>
            <a:ext cx="43161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Prompt Planning</a:t>
            </a:r>
            <a:endParaRPr/>
          </a:p>
        </p:txBody>
      </p:sp>
      <p:cxnSp>
        <p:nvCxnSpPr>
          <p:cNvPr id="271" name="Google Shape;271;p44"/>
          <p:cNvCxnSpPr/>
          <p:nvPr/>
        </p:nvCxnSpPr>
        <p:spPr>
          <a:xfrm>
            <a:off x="545340" y="284175"/>
            <a:ext cx="24021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2" name="Google Shape;272;p44"/>
          <p:cNvPicPr preferRelativeResize="0"/>
          <p:nvPr/>
        </p:nvPicPr>
        <p:blipFill>
          <a:blip r:embed="rId3">
            <a:alphaModFix/>
          </a:blip>
          <a:stretch>
            <a:fillRect/>
          </a:stretch>
        </p:blipFill>
        <p:spPr>
          <a:xfrm>
            <a:off x="2050000" y="870525"/>
            <a:ext cx="5181974" cy="4165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